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8"/>
  </p:notesMasterIdLst>
  <p:sldIdLst>
    <p:sldId id="256" r:id="rId2"/>
    <p:sldId id="257" r:id="rId3"/>
    <p:sldId id="265" r:id="rId4"/>
    <p:sldId id="272" r:id="rId5"/>
    <p:sldId id="271" r:id="rId6"/>
    <p:sldId id="259" r:id="rId7"/>
    <p:sldId id="267" r:id="rId8"/>
    <p:sldId id="276" r:id="rId9"/>
    <p:sldId id="269" r:id="rId10"/>
    <p:sldId id="273" r:id="rId11"/>
    <p:sldId id="274" r:id="rId12"/>
    <p:sldId id="275" r:id="rId13"/>
    <p:sldId id="277" r:id="rId14"/>
    <p:sldId id="262" r:id="rId15"/>
    <p:sldId id="27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936C0-097E-A34D-A3AD-56C80D273EA2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3E3C8-A4FA-AB46-9D8D-64A6856C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3E3C8-A4FA-AB46-9D8D-64A6856C43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Sunday, January 17,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1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Sunday, January 17,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5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9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5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Sunday, January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Sunday, January 17,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0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DE68-9F89-7745-9366-6B6B2C01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Quantitative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337B1-0773-0B45-ACE2-4BC2C936B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- Zan Sadiq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80B13-9602-4575-912E-79F778818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1" r="378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54B42F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54B4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54B4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61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8DD8-1CE1-944A-BBA6-20A9B842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084C9252-2AFB-C94B-A473-354A0E2DB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21" y="365125"/>
            <a:ext cx="11753093" cy="6344594"/>
          </a:xfrm>
        </p:spPr>
      </p:pic>
    </p:spTree>
    <p:extLst>
      <p:ext uri="{BB962C8B-B14F-4D97-AF65-F5344CB8AC3E}">
        <p14:creationId xmlns:p14="http://schemas.microsoft.com/office/powerpoint/2010/main" val="336816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D5D7-EAD8-C24F-BBA7-14107C9B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335221-826A-624D-B726-189639C0D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69" y="1690688"/>
            <a:ext cx="3590087" cy="3311611"/>
          </a:xfrm>
          <a:prstGeom prst="rect">
            <a:avLst/>
          </a:prstGeom>
        </p:spPr>
      </p:pic>
      <p:pic>
        <p:nvPicPr>
          <p:cNvPr id="1026" name="Picture 2" descr="Optimal portfolio">
            <a:extLst>
              <a:ext uri="{FF2B5EF4-FFF2-40B4-BE49-F238E27FC236}">
                <a16:creationId xmlns:a16="http://schemas.microsoft.com/office/drawing/2014/main" id="{43BEADFB-906A-4F41-B1E8-4C5066C7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7908"/>
            <a:ext cx="3810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58629-AD05-9940-96D1-31EA6B6D0051}"/>
              </a:ext>
            </a:extLst>
          </p:cNvPr>
          <p:cNvSpPr txBox="1"/>
          <p:nvPr/>
        </p:nvSpPr>
        <p:spPr>
          <a:xfrm>
            <a:off x="6675950" y="4335034"/>
            <a:ext cx="500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“Mean-Variance Analysis” – Modern Portfolio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26CEC-F341-D547-BEB7-548DE4D5E5E5}"/>
              </a:ext>
            </a:extLst>
          </p:cNvPr>
          <p:cNvSpPr txBox="1"/>
          <p:nvPr/>
        </p:nvSpPr>
        <p:spPr>
          <a:xfrm>
            <a:off x="6675950" y="4704366"/>
            <a:ext cx="1874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Markowitz</a:t>
            </a:r>
          </a:p>
          <a:p>
            <a:r>
              <a:rPr lang="en-US" sz="800" dirty="0"/>
              <a:t>MPT assumes that all investors are risk-averse, </a:t>
            </a:r>
            <a:r>
              <a:rPr lang="en-US" sz="800" dirty="0" err="1"/>
              <a:t>i.e</a:t>
            </a:r>
            <a:r>
              <a:rPr lang="en-US" sz="800" dirty="0"/>
              <a:t>, if there is a choice between low risk and high risk portfolios with the same returns, an investor will choose one with the low risk.</a:t>
            </a:r>
          </a:p>
          <a:p>
            <a:r>
              <a:rPr lang="en-US" sz="800" dirty="0"/>
              <a:t>So, what is the MPT all about?</a:t>
            </a:r>
          </a:p>
          <a:p>
            <a:r>
              <a:rPr lang="en-US" sz="800" dirty="0"/>
              <a:t>MPT encourages diversification of assets. It says that a high variance asset A if combined with diverse assets B and C, where A, B and C have little to no correlation, can give us a portfolio with low variance on returns.</a:t>
            </a:r>
          </a:p>
        </p:txBody>
      </p:sp>
    </p:spTree>
    <p:extLst>
      <p:ext uri="{BB962C8B-B14F-4D97-AF65-F5344CB8AC3E}">
        <p14:creationId xmlns:p14="http://schemas.microsoft.com/office/powerpoint/2010/main" val="135014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CE392B-D094-436D-80F3-83926B0E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07B11E-B836-43AB-A53A-8F9E02D2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20F9CA-8D8B-4215-A8E0-9371A498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52433-263C-7343-A173-71E4001A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666" y="545918"/>
            <a:ext cx="519139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EB79F-C1D8-4F67-B9B7-1BCA2DAF2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610"/>
            <a:ext cx="703943" cy="713232"/>
          </a:xfrm>
          <a:prstGeom prst="rect">
            <a:avLst/>
          </a:prstGeom>
          <a:solidFill>
            <a:srgbClr val="54B42F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12625FF-B045-4437-9FA8-6C3E8453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666" y="2886203"/>
            <a:ext cx="5191396" cy="3095445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16D1D2-25BA-4B11-8A1C-11F5A947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54B4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B0725F-1C89-4412-B995-5CE18BC1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54B4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33E8CB-FD09-CC49-8114-1E74034D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76" y="2789005"/>
            <a:ext cx="5522951" cy="326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FE7-D3D1-B742-991D-89643E34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0" y="680190"/>
            <a:ext cx="5287327" cy="35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5F7-4E48-0B4F-81F6-94A6EEA7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Returns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909428-8C4B-AB4E-94A2-C10E14439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51" y="1438317"/>
            <a:ext cx="8276088" cy="50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7D02-47D3-D943-A458-0A0C1FB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127D2-F12A-8F4D-BEB4-0DABA23E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02CD-ECD9-A840-881F-95F7E23D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700"/>
            <a:ext cx="10543032" cy="1325563"/>
          </a:xfrm>
        </p:spPr>
        <p:txBody>
          <a:bodyPr/>
          <a:lstStyle/>
          <a:p>
            <a:r>
              <a:rPr lang="en-US" dirty="0"/>
              <a:t>Generalized Additive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8B6CDA-9E43-E04D-969C-018F4097C499}"/>
              </a:ext>
            </a:extLst>
          </p:cNvPr>
          <p:cNvGrpSpPr/>
          <p:nvPr/>
        </p:nvGrpSpPr>
        <p:grpSpPr>
          <a:xfrm>
            <a:off x="406873" y="1122863"/>
            <a:ext cx="6608976" cy="3843630"/>
            <a:chOff x="1558840" y="1690688"/>
            <a:chExt cx="6608976" cy="3843630"/>
          </a:xfrm>
        </p:grpSpPr>
        <p:pic>
          <p:nvPicPr>
            <p:cNvPr id="1026" name="Picture 2" descr="Generalized additive models: Building evidence of air pollution, climate  change and human health - ScienceDirect">
              <a:extLst>
                <a:ext uri="{FF2B5EF4-FFF2-40B4-BE49-F238E27FC236}">
                  <a16:creationId xmlns:a16="http://schemas.microsoft.com/office/drawing/2014/main" id="{ED05E152-A47A-8F40-AA58-6C5B68C46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840" y="1690688"/>
              <a:ext cx="5422728" cy="3843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CCE1CD-BC22-5F4F-A571-8CE2A14493DF}"/>
                </a:ext>
              </a:extLst>
            </p:cNvPr>
            <p:cNvSpPr/>
            <p:nvPr/>
          </p:nvSpPr>
          <p:spPr>
            <a:xfrm>
              <a:off x="1692876" y="4512403"/>
              <a:ext cx="5041556" cy="102191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0D6C291-A26E-1648-A376-3E22B0EE404B}"/>
                </a:ext>
              </a:extLst>
            </p:cNvPr>
            <p:cNvCxnSpPr/>
            <p:nvPr/>
          </p:nvCxnSpPr>
          <p:spPr>
            <a:xfrm>
              <a:off x="6734432" y="5041557"/>
              <a:ext cx="14333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4C0A27C-3B87-3440-96D0-87B64B780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5849" y="3044678"/>
            <a:ext cx="3801384" cy="2271300"/>
          </a:xfr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5A8E460-E418-F84A-BE59-C937036D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747" y="4473732"/>
            <a:ext cx="1793253" cy="2271300"/>
          </a:xfrm>
          <a:prstGeom prst="rect">
            <a:avLst/>
          </a:prstGeom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9A097966-CBA7-E049-96A3-3DB162BB8A46}"/>
              </a:ext>
            </a:extLst>
          </p:cNvPr>
          <p:cNvSpPr/>
          <p:nvPr/>
        </p:nvSpPr>
        <p:spPr>
          <a:xfrm>
            <a:off x="11488564" y="4019126"/>
            <a:ext cx="593125" cy="345989"/>
          </a:xfrm>
          <a:prstGeom prst="star5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D77D-E6E9-6F42-BD3F-68F44AC2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7D72653-D796-5744-BA5B-98F10CB6A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39" y="0"/>
            <a:ext cx="5689750" cy="648070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AC83E7-181C-304A-82B0-AEDB6025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388" y="0"/>
            <a:ext cx="634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7D07-1CD3-7C48-8927-95F2740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9371"/>
            <a:ext cx="10543032" cy="1325563"/>
          </a:xfrm>
        </p:spPr>
        <p:txBody>
          <a:bodyPr/>
          <a:lstStyle/>
          <a:p>
            <a:r>
              <a:rPr lang="en-US" dirty="0"/>
              <a:t>Stock Trading- Ticker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3030-7880-4647-BAF9-8345F8BA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5" y="1186192"/>
            <a:ext cx="10543031" cy="420638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OHLC</a:t>
            </a:r>
          </a:p>
          <a:p>
            <a:r>
              <a:rPr lang="en-US" dirty="0"/>
              <a:t>2010 – 2020</a:t>
            </a:r>
          </a:p>
          <a:p>
            <a:r>
              <a:rPr lang="en-US" dirty="0"/>
              <a:t>16 stocks</a:t>
            </a:r>
          </a:p>
          <a:p>
            <a:pPr lvl="1"/>
            <a:r>
              <a:rPr lang="en-US" dirty="0"/>
              <a:t>ALIBABA</a:t>
            </a:r>
          </a:p>
          <a:p>
            <a:pPr lvl="1"/>
            <a:r>
              <a:rPr lang="en-US" dirty="0"/>
              <a:t>DODGE</a:t>
            </a:r>
          </a:p>
          <a:p>
            <a:pPr lvl="1"/>
            <a:r>
              <a:rPr lang="en-US" dirty="0"/>
              <a:t>HILTON</a:t>
            </a:r>
          </a:p>
          <a:p>
            <a:pPr lvl="1"/>
            <a:r>
              <a:rPr lang="en-US" dirty="0"/>
              <a:t>IBM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GOLD</a:t>
            </a:r>
          </a:p>
          <a:p>
            <a:pPr lvl="1"/>
            <a:r>
              <a:rPr lang="en-US" dirty="0"/>
              <a:t>EURO</a:t>
            </a:r>
          </a:p>
          <a:p>
            <a:pPr lvl="1"/>
            <a:r>
              <a:rPr lang="en-US" dirty="0"/>
              <a:t>PINTEREST</a:t>
            </a:r>
          </a:p>
          <a:p>
            <a:pPr lvl="1"/>
            <a:r>
              <a:rPr lang="en-US" dirty="0"/>
              <a:t>UPLAND</a:t>
            </a:r>
          </a:p>
          <a:p>
            <a:pPr lvl="1"/>
            <a:r>
              <a:rPr lang="en-US" dirty="0"/>
              <a:t>CASTLE</a:t>
            </a:r>
          </a:p>
          <a:p>
            <a:pPr lvl="1"/>
            <a:r>
              <a:rPr lang="en-US" dirty="0"/>
              <a:t>STRYKER</a:t>
            </a:r>
          </a:p>
          <a:p>
            <a:pPr lvl="1"/>
            <a:r>
              <a:rPr lang="en-US" dirty="0"/>
              <a:t>APPLE</a:t>
            </a:r>
          </a:p>
          <a:p>
            <a:pPr lvl="1"/>
            <a:r>
              <a:rPr lang="en-US" dirty="0"/>
              <a:t>TOYOTA</a:t>
            </a:r>
          </a:p>
        </p:txBody>
      </p:sp>
    </p:spTree>
    <p:extLst>
      <p:ext uri="{BB962C8B-B14F-4D97-AF65-F5344CB8AC3E}">
        <p14:creationId xmlns:p14="http://schemas.microsoft.com/office/powerpoint/2010/main" val="280092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0A05A2-3F91-E349-BF2F-02905E44DA2C}"/>
              </a:ext>
            </a:extLst>
          </p:cNvPr>
          <p:cNvGrpSpPr/>
          <p:nvPr/>
        </p:nvGrpSpPr>
        <p:grpSpPr>
          <a:xfrm>
            <a:off x="933212" y="1261536"/>
            <a:ext cx="1316386" cy="817182"/>
            <a:chOff x="2696956" y="433247"/>
            <a:chExt cx="1316386" cy="817182"/>
          </a:xfrm>
        </p:grpSpPr>
        <p:pic>
          <p:nvPicPr>
            <p:cNvPr id="6" name="Picture 2" descr="Online Database Icons - Download Free Vector Icons | Noun Project">
              <a:extLst>
                <a:ext uri="{FF2B5EF4-FFF2-40B4-BE49-F238E27FC236}">
                  <a16:creationId xmlns:a16="http://schemas.microsoft.com/office/drawing/2014/main" id="{19B5B5AC-0FA8-7A43-81C5-83B2DFA27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266" y="433247"/>
              <a:ext cx="701766" cy="70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497A12-7A6D-4843-8449-133917E36F01}"/>
                </a:ext>
              </a:extLst>
            </p:cNvPr>
            <p:cNvSpPr txBox="1"/>
            <p:nvPr/>
          </p:nvSpPr>
          <p:spPr>
            <a:xfrm>
              <a:off x="2696956" y="1019597"/>
              <a:ext cx="13163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Historical Price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648F60-52CF-FF49-A820-16C2817F2379}"/>
              </a:ext>
            </a:extLst>
          </p:cNvPr>
          <p:cNvGrpSpPr/>
          <p:nvPr/>
        </p:nvGrpSpPr>
        <p:grpSpPr>
          <a:xfrm>
            <a:off x="0" y="0"/>
            <a:ext cx="1736373" cy="1196213"/>
            <a:chOff x="3891331" y="2081031"/>
            <a:chExt cx="1736373" cy="1196213"/>
          </a:xfrm>
        </p:grpSpPr>
        <p:pic>
          <p:nvPicPr>
            <p:cNvPr id="9" name="Picture 4" descr="cloud-icon-png-computing - BluPointe">
              <a:extLst>
                <a:ext uri="{FF2B5EF4-FFF2-40B4-BE49-F238E27FC236}">
                  <a16:creationId xmlns:a16="http://schemas.microsoft.com/office/drawing/2014/main" id="{AE18CD77-15BB-004A-A7AC-FEA83B9A3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301" y="2081031"/>
              <a:ext cx="1446435" cy="96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5CE2C2-C9C6-A947-A8BB-9D405EF64123}"/>
                </a:ext>
              </a:extLst>
            </p:cNvPr>
            <p:cNvSpPr txBox="1"/>
            <p:nvPr/>
          </p:nvSpPr>
          <p:spPr>
            <a:xfrm>
              <a:off x="3891331" y="3046412"/>
              <a:ext cx="17363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Cloud storage and compute</a:t>
              </a:r>
            </a:p>
          </p:txBody>
        </p:sp>
      </p:grpSp>
      <p:pic>
        <p:nvPicPr>
          <p:cNvPr id="11" name="Picture 8" descr="Top 4 Algorithmic Trading Strategies to Trade Crypto - Bitcoin Market  Journal">
            <a:extLst>
              <a:ext uri="{FF2B5EF4-FFF2-40B4-BE49-F238E27FC236}">
                <a16:creationId xmlns:a16="http://schemas.microsoft.com/office/drawing/2014/main" id="{1435D294-CD8E-4F41-97ED-AF0DE066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" y="2179614"/>
            <a:ext cx="3463488" cy="19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C7F096-B963-4846-B29E-1CC6EA607D3B}"/>
              </a:ext>
            </a:extLst>
          </p:cNvPr>
          <p:cNvCxnSpPr>
            <a:stCxn id="10" idx="2"/>
          </p:cNvCxnSpPr>
          <p:nvPr/>
        </p:nvCxnSpPr>
        <p:spPr>
          <a:xfrm flipH="1">
            <a:off x="868186" y="1196213"/>
            <a:ext cx="1" cy="94782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9B92C7-E851-3E42-AC0E-20D6821DE677}"/>
              </a:ext>
            </a:extLst>
          </p:cNvPr>
          <p:cNvCxnSpPr>
            <a:cxnSpLocks/>
          </p:cNvCxnSpPr>
          <p:nvPr/>
        </p:nvCxnSpPr>
        <p:spPr>
          <a:xfrm flipV="1">
            <a:off x="3468117" y="3152275"/>
            <a:ext cx="2093440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The Evolution of Algorithmic Trading - GlobalTrading">
            <a:extLst>
              <a:ext uri="{FF2B5EF4-FFF2-40B4-BE49-F238E27FC236}">
                <a16:creationId xmlns:a16="http://schemas.microsoft.com/office/drawing/2014/main" id="{F82FF0EA-C56C-F74A-B24E-FECE6858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92" y="3568396"/>
            <a:ext cx="3109480" cy="15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18063996-1D8A-294B-976A-7AA56ADD9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391014"/>
              </p:ext>
            </p:extLst>
          </p:nvPr>
        </p:nvGraphicFramePr>
        <p:xfrm>
          <a:off x="7101510" y="4839129"/>
          <a:ext cx="4418570" cy="133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714">
                  <a:extLst>
                    <a:ext uri="{9D8B030D-6E8A-4147-A177-3AD203B41FA5}">
                      <a16:colId xmlns:a16="http://schemas.microsoft.com/office/drawing/2014/main" val="1016588095"/>
                    </a:ext>
                  </a:extLst>
                </a:gridCol>
                <a:gridCol w="1038407">
                  <a:extLst>
                    <a:ext uri="{9D8B030D-6E8A-4147-A177-3AD203B41FA5}">
                      <a16:colId xmlns:a16="http://schemas.microsoft.com/office/drawing/2014/main" val="1278772596"/>
                    </a:ext>
                  </a:extLst>
                </a:gridCol>
                <a:gridCol w="729021">
                  <a:extLst>
                    <a:ext uri="{9D8B030D-6E8A-4147-A177-3AD203B41FA5}">
                      <a16:colId xmlns:a16="http://schemas.microsoft.com/office/drawing/2014/main" val="1009922522"/>
                    </a:ext>
                  </a:extLst>
                </a:gridCol>
                <a:gridCol w="883714">
                  <a:extLst>
                    <a:ext uri="{9D8B030D-6E8A-4147-A177-3AD203B41FA5}">
                      <a16:colId xmlns:a16="http://schemas.microsoft.com/office/drawing/2014/main" val="3415146282"/>
                    </a:ext>
                  </a:extLst>
                </a:gridCol>
                <a:gridCol w="883714">
                  <a:extLst>
                    <a:ext uri="{9D8B030D-6E8A-4147-A177-3AD203B41FA5}">
                      <a16:colId xmlns:a16="http://schemas.microsoft.com/office/drawing/2014/main" val="4120434279"/>
                    </a:ext>
                  </a:extLst>
                </a:gridCol>
              </a:tblGrid>
              <a:tr h="3326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76710"/>
                  </a:ext>
                </a:extLst>
              </a:tr>
              <a:tr h="332627">
                <a:tc>
                  <a:txBody>
                    <a:bodyPr/>
                    <a:lstStyle/>
                    <a:p>
                      <a:r>
                        <a:rPr lang="en-US" sz="1400" b="1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973"/>
                  </a:ext>
                </a:extLst>
              </a:tr>
              <a:tr h="332627">
                <a:tc>
                  <a:txBody>
                    <a:bodyPr/>
                    <a:lstStyle/>
                    <a:p>
                      <a:r>
                        <a:rPr lang="en-US" sz="1400" b="1" dirty="0"/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242473"/>
                  </a:ext>
                </a:extLst>
              </a:tr>
              <a:tr h="332627">
                <a:tc>
                  <a:txBody>
                    <a:bodyPr/>
                    <a:lstStyle/>
                    <a:p>
                      <a:r>
                        <a:rPr lang="en-US" sz="1400" b="1" dirty="0"/>
                        <a:t>GOOGL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93178"/>
                  </a:ext>
                </a:extLst>
              </a:tr>
            </a:tbl>
          </a:graphicData>
        </a:graphic>
      </p:graphicFrame>
      <p:pic>
        <p:nvPicPr>
          <p:cNvPr id="16" name="Picture 18" descr="Market Replay - Quantower">
            <a:extLst>
              <a:ext uri="{FF2B5EF4-FFF2-40B4-BE49-F238E27FC236}">
                <a16:creationId xmlns:a16="http://schemas.microsoft.com/office/drawing/2014/main" id="{159124A1-32AC-C64C-82C0-E47B49A9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81" y="2308849"/>
            <a:ext cx="3108960" cy="16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67DA6C-0E70-9F47-9CAE-540D11DCCFDA}"/>
              </a:ext>
            </a:extLst>
          </p:cNvPr>
          <p:cNvSpPr txBox="1"/>
          <p:nvPr/>
        </p:nvSpPr>
        <p:spPr>
          <a:xfrm>
            <a:off x="7711970" y="4003562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Portfolio </a:t>
            </a:r>
            <a:r>
              <a:rPr lang="en-US" sz="900" b="1" dirty="0" err="1"/>
              <a:t>Backtesting</a:t>
            </a:r>
            <a:r>
              <a:rPr lang="en-US" sz="900" b="1" dirty="0"/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D500BF-484B-A34A-A0FA-EF7B9CA52CDB}"/>
              </a:ext>
            </a:extLst>
          </p:cNvPr>
          <p:cNvCxnSpPr/>
          <p:nvPr/>
        </p:nvCxnSpPr>
        <p:spPr>
          <a:xfrm flipH="1">
            <a:off x="3468117" y="790832"/>
            <a:ext cx="2627883" cy="138878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ABFFFF-714E-534C-9414-137E786606F1}"/>
              </a:ext>
            </a:extLst>
          </p:cNvPr>
          <p:cNvCxnSpPr/>
          <p:nvPr/>
        </p:nvCxnSpPr>
        <p:spPr>
          <a:xfrm flipV="1">
            <a:off x="1116954" y="4172880"/>
            <a:ext cx="0" cy="14321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FFDE40-946D-9F4C-998F-F2DE7E26EC45}"/>
              </a:ext>
            </a:extLst>
          </p:cNvPr>
          <p:cNvCxnSpPr>
            <a:cxnSpLocks/>
          </p:cNvCxnSpPr>
          <p:nvPr/>
        </p:nvCxnSpPr>
        <p:spPr>
          <a:xfrm flipV="1">
            <a:off x="8784841" y="3152275"/>
            <a:ext cx="2093440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remium Vector | Global economy concept with money icons">
            <a:extLst>
              <a:ext uri="{FF2B5EF4-FFF2-40B4-BE49-F238E27FC236}">
                <a16:creationId xmlns:a16="http://schemas.microsoft.com/office/drawing/2014/main" id="{0D8CCAA2-1D48-B140-BBF8-A29F0BA1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605" y="2549258"/>
            <a:ext cx="1054953" cy="10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977345-4113-EF49-94FB-81FC70B15608}"/>
              </a:ext>
            </a:extLst>
          </p:cNvPr>
          <p:cNvSpPr txBox="1"/>
          <p:nvPr/>
        </p:nvSpPr>
        <p:spPr>
          <a:xfrm>
            <a:off x="6094756" y="289101"/>
            <a:ext cx="2312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Machine 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FC5D0A-CECD-A940-BB5B-1B188F6B4062}"/>
              </a:ext>
            </a:extLst>
          </p:cNvPr>
          <p:cNvSpPr txBox="1"/>
          <p:nvPr/>
        </p:nvSpPr>
        <p:spPr>
          <a:xfrm>
            <a:off x="-39184" y="6627168"/>
            <a:ext cx="2312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Portfolio 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F76CD4-811C-1E4A-9B3F-C0EC4FABCADA}"/>
              </a:ext>
            </a:extLst>
          </p:cNvPr>
          <p:cNvSpPr txBox="1"/>
          <p:nvPr/>
        </p:nvSpPr>
        <p:spPr>
          <a:xfrm>
            <a:off x="4319143" y="4954544"/>
            <a:ext cx="3444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Trading Execution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2D5C7CD3-F046-8F47-ACCE-3F2E834AC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21" y="4954544"/>
            <a:ext cx="3802804" cy="1605730"/>
          </a:xfrm>
          <a:prstGeom prst="rect">
            <a:avLst/>
          </a:prstGeom>
        </p:spPr>
      </p:pic>
      <p:pic>
        <p:nvPicPr>
          <p:cNvPr id="1026" name="Picture 2" descr="AutoML - Microsoft Research">
            <a:extLst>
              <a:ext uri="{FF2B5EF4-FFF2-40B4-BE49-F238E27FC236}">
                <a16:creationId xmlns:a16="http://schemas.microsoft.com/office/drawing/2014/main" id="{E2445F0C-6FD3-F640-BE98-13615171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64" y="682678"/>
            <a:ext cx="789819" cy="7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0DF10-FABD-A84F-B713-7DC11477D0F3}"/>
              </a:ext>
            </a:extLst>
          </p:cNvPr>
          <p:cNvSpPr txBox="1"/>
          <p:nvPr/>
        </p:nvSpPr>
        <p:spPr>
          <a:xfrm>
            <a:off x="3360067" y="5362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Parameter Optimization :</a:t>
            </a:r>
          </a:p>
          <a:p>
            <a:pPr algn="ctr"/>
            <a:r>
              <a:rPr lang="en-US" sz="900" dirty="0"/>
              <a:t> 4,000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EBDAE-800A-D842-BCA2-ADF83ADF8F32}"/>
              </a:ext>
            </a:extLst>
          </p:cNvPr>
          <p:cNvSpPr txBox="1"/>
          <p:nvPr/>
        </p:nvSpPr>
        <p:spPr>
          <a:xfrm>
            <a:off x="10992604" y="2400633"/>
            <a:ext cx="1054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~ 6.3X Returns</a:t>
            </a:r>
          </a:p>
        </p:txBody>
      </p:sp>
      <p:pic>
        <p:nvPicPr>
          <p:cNvPr id="4" name="Picture 4" descr="Machine Learning Icon of Colored Outline style - Available in SVG, PNG,  EPS, AI &amp; Icon fonts">
            <a:extLst>
              <a:ext uri="{FF2B5EF4-FFF2-40B4-BE49-F238E27FC236}">
                <a16:creationId xmlns:a16="http://schemas.microsoft.com/office/drawing/2014/main" id="{8823B532-149C-024C-A3C0-5FB38ACC3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45" y="469134"/>
            <a:ext cx="874429" cy="8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A39419-4C52-1848-AF9B-CF70B7BE04DA}"/>
              </a:ext>
            </a:extLst>
          </p:cNvPr>
          <p:cNvSpPr txBox="1"/>
          <p:nvPr/>
        </p:nvSpPr>
        <p:spPr>
          <a:xfrm>
            <a:off x="5749617" y="1293308"/>
            <a:ext cx="17819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/>
              <a:t>Predict Gaussian Filter </a:t>
            </a:r>
          </a:p>
          <a:p>
            <a:pPr algn="ctr"/>
            <a:r>
              <a:rPr lang="en-US" sz="900" i="1" dirty="0"/>
              <a:t>&amp; </a:t>
            </a:r>
          </a:p>
          <a:p>
            <a:pPr algn="ctr"/>
            <a:r>
              <a:rPr lang="en-US" sz="900" i="1" dirty="0"/>
              <a:t>Generate Signals</a:t>
            </a:r>
            <a:endParaRPr lang="en-US" sz="9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AFA59-7B4E-C84D-8FDE-499C4809455B}"/>
              </a:ext>
            </a:extLst>
          </p:cNvPr>
          <p:cNvSpPr txBox="1"/>
          <p:nvPr/>
        </p:nvSpPr>
        <p:spPr>
          <a:xfrm>
            <a:off x="2873725" y="221596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0B5C7-EA06-FF4A-9B58-2E81D7E17F19}"/>
              </a:ext>
            </a:extLst>
          </p:cNvPr>
          <p:cNvCxnSpPr/>
          <p:nvPr/>
        </p:nvCxnSpPr>
        <p:spPr>
          <a:xfrm flipV="1">
            <a:off x="9396248" y="3152275"/>
            <a:ext cx="0" cy="168685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" descr="Corporate team building – VRCade">
            <a:extLst>
              <a:ext uri="{FF2B5EF4-FFF2-40B4-BE49-F238E27FC236}">
                <a16:creationId xmlns:a16="http://schemas.microsoft.com/office/drawing/2014/main" id="{D137A7A6-8531-B24C-A5A8-7886890C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123" y="1485223"/>
            <a:ext cx="1728876" cy="15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265611B0-BCC3-D142-8047-5D219539C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519" y="391167"/>
            <a:ext cx="3133774" cy="9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7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777A99-6DE8-6542-AB70-6A496CBC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12166600" cy="53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27D773-B818-AD40-8B4F-DE1A3D136FB2}"/>
              </a:ext>
            </a:extLst>
          </p:cNvPr>
          <p:cNvSpPr txBox="1"/>
          <p:nvPr/>
        </p:nvSpPr>
        <p:spPr>
          <a:xfrm>
            <a:off x="164757" y="126828"/>
            <a:ext cx="593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Live Framework: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2B62B-FAA2-A746-B017-A64EFDC89FF4}"/>
              </a:ext>
            </a:extLst>
          </p:cNvPr>
          <p:cNvSpPr/>
          <p:nvPr/>
        </p:nvSpPr>
        <p:spPr>
          <a:xfrm>
            <a:off x="5004486" y="3311611"/>
            <a:ext cx="7162114" cy="35463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7BF22-B2E8-D748-B1A0-8145309DD326}"/>
              </a:ext>
            </a:extLst>
          </p:cNvPr>
          <p:cNvSpPr txBox="1"/>
          <p:nvPr/>
        </p:nvSpPr>
        <p:spPr>
          <a:xfrm>
            <a:off x="5004486" y="3034612"/>
            <a:ext cx="315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8564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1AE064-AD0B-694D-AEA4-15A933CF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05" y="203994"/>
            <a:ext cx="10543032" cy="1325563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08183-8751-2D43-8BB1-21FFA5847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423999"/>
            <a:ext cx="5549697" cy="823912"/>
          </a:xfrm>
        </p:spPr>
        <p:txBody>
          <a:bodyPr/>
          <a:lstStyle/>
          <a:p>
            <a:r>
              <a:rPr lang="en-US" i="1" u="sng" dirty="0"/>
              <a:t>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84514-96F5-2748-A73E-80A4AEE06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6986" y="2316527"/>
            <a:ext cx="5549697" cy="3526932"/>
          </a:xfrm>
        </p:spPr>
        <p:txBody>
          <a:bodyPr/>
          <a:lstStyle/>
          <a:p>
            <a:r>
              <a:rPr lang="en-US" dirty="0"/>
              <a:t>Apply Gaussian Filter to price</a:t>
            </a:r>
          </a:p>
          <a:p>
            <a:r>
              <a:rPr lang="en-US" dirty="0"/>
              <a:t>𝚫 </a:t>
            </a:r>
            <a:r>
              <a:rPr lang="en-US" dirty="0" err="1"/>
              <a:t>pct_change</a:t>
            </a:r>
            <a:r>
              <a:rPr lang="en-US" dirty="0"/>
              <a:t>{signal} &gt;= [.05]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745D57-BB10-DD4C-BB5C-97213C900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7521" y="1524022"/>
            <a:ext cx="4993335" cy="823912"/>
          </a:xfrm>
        </p:spPr>
        <p:txBody>
          <a:bodyPr/>
          <a:lstStyle/>
          <a:p>
            <a:r>
              <a:rPr lang="en-US" i="1" u="sng" dirty="0"/>
              <a:t>Trading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2EB99-09EB-D949-BEC7-8F7DFC67B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6683" y="2319874"/>
            <a:ext cx="4993335" cy="3526932"/>
          </a:xfrm>
        </p:spPr>
        <p:txBody>
          <a:bodyPr/>
          <a:lstStyle/>
          <a:p>
            <a:r>
              <a:rPr lang="en-US" dirty="0"/>
              <a:t>Moving Averages- short &amp; long</a:t>
            </a:r>
          </a:p>
        </p:txBody>
      </p:sp>
      <p:pic>
        <p:nvPicPr>
          <p:cNvPr id="10" name="Graphic 9" descr="Abacus outline">
            <a:extLst>
              <a:ext uri="{FF2B5EF4-FFF2-40B4-BE49-F238E27FC236}">
                <a16:creationId xmlns:a16="http://schemas.microsoft.com/office/drawing/2014/main" id="{DC0DAED3-168A-0740-82F2-3196323D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6576" y="40957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F64A1-6CB1-F04D-91D6-030881169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" y="3429010"/>
            <a:ext cx="6095980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DCD-A6E8-844B-B8DB-28E2190C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0"/>
            <a:ext cx="10543032" cy="1325563"/>
          </a:xfrm>
        </p:spPr>
        <p:txBody>
          <a:bodyPr/>
          <a:lstStyle/>
          <a:p>
            <a:r>
              <a:rPr lang="en-US" dirty="0"/>
              <a:t>Signal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5B24-B8AE-BF4E-AD53-BB4716777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  <a:p>
            <a:r>
              <a:rPr lang="en-US" dirty="0" err="1"/>
              <a:t>FindPeaks</a:t>
            </a:r>
            <a:r>
              <a:rPr lang="en-US" dirty="0"/>
              <a:t>()</a:t>
            </a:r>
          </a:p>
          <a:p>
            <a:r>
              <a:rPr lang="en-US" dirty="0" err="1"/>
              <a:t>FindTroughs</a:t>
            </a:r>
            <a:r>
              <a:rPr lang="en-US" dirty="0"/>
              <a:t>()</a:t>
            </a:r>
          </a:p>
        </p:txBody>
      </p:sp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194AF14-7378-CA45-B3D7-F3B7DEBA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849" y="1089233"/>
            <a:ext cx="9634151" cy="57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4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5CBB-E361-2446-A787-065AD22F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-313228"/>
            <a:ext cx="10543032" cy="1325563"/>
          </a:xfrm>
        </p:spPr>
        <p:txBody>
          <a:bodyPr/>
          <a:lstStyle/>
          <a:p>
            <a:r>
              <a:rPr lang="en-US" dirty="0"/>
              <a:t>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B509-F727-F64C-BB6C-7E711767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651E9-513F-6D49-B7EF-F673F450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" y="825991"/>
            <a:ext cx="11487597" cy="584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56E1F8-21CF-B74C-AB65-B8DF505A9DC2}"/>
              </a:ext>
            </a:extLst>
          </p:cNvPr>
          <p:cNvSpPr txBox="1"/>
          <p:nvPr/>
        </p:nvSpPr>
        <p:spPr>
          <a:xfrm>
            <a:off x="4225079" y="3904552"/>
            <a:ext cx="2075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Cumulative Total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63275-3025-6F4C-B09F-976282ECD2FD}"/>
              </a:ext>
            </a:extLst>
          </p:cNvPr>
          <p:cNvSpPr txBox="1"/>
          <p:nvPr/>
        </p:nvSpPr>
        <p:spPr>
          <a:xfrm>
            <a:off x="2154621" y="4213927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B0F0"/>
                </a:solidFill>
              </a:rPr>
              <a:t>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CDD84-26C5-EE4B-9483-2EE47321BE05}"/>
              </a:ext>
            </a:extLst>
          </p:cNvPr>
          <p:cNvSpPr txBox="1"/>
          <p:nvPr/>
        </p:nvSpPr>
        <p:spPr>
          <a:xfrm>
            <a:off x="2590959" y="4337037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1FB8-7A66-E145-9FC4-3C3F993F6F49}"/>
              </a:ext>
            </a:extLst>
          </p:cNvPr>
          <p:cNvSpPr txBox="1"/>
          <p:nvPr/>
        </p:nvSpPr>
        <p:spPr>
          <a:xfrm>
            <a:off x="7220607" y="127838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Buy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BD42B-02AB-B64B-B2D3-925A687A0268}"/>
              </a:ext>
            </a:extLst>
          </p:cNvPr>
          <p:cNvSpPr txBox="1"/>
          <p:nvPr/>
        </p:nvSpPr>
        <p:spPr>
          <a:xfrm>
            <a:off x="8818179" y="3658331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Sell</a:t>
            </a:r>
          </a:p>
        </p:txBody>
      </p:sp>
    </p:spTree>
    <p:extLst>
      <p:ext uri="{BB962C8B-B14F-4D97-AF65-F5344CB8AC3E}">
        <p14:creationId xmlns:p14="http://schemas.microsoft.com/office/powerpoint/2010/main" val="170776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405B-B917-474B-B1A9-B3FBB40A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9AC3E-4215-3042-BD21-68C15F22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031" y="2068512"/>
            <a:ext cx="6057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AF2BC1E-CD3B-654A-A9E1-987DC8B54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42" y="740204"/>
            <a:ext cx="10795315" cy="5377592"/>
          </a:xfrm>
        </p:spPr>
      </p:pic>
    </p:spTree>
    <p:extLst>
      <p:ext uri="{BB962C8B-B14F-4D97-AF65-F5344CB8AC3E}">
        <p14:creationId xmlns:p14="http://schemas.microsoft.com/office/powerpoint/2010/main" val="971425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LeftStep">
      <a:dk1>
        <a:srgbClr val="000000"/>
      </a:dk1>
      <a:lt1>
        <a:srgbClr val="FFFFFF"/>
      </a:lt1>
      <a:dk2>
        <a:srgbClr val="321C1C"/>
      </a:dk2>
      <a:lt2>
        <a:srgbClr val="F2F0F3"/>
      </a:lt2>
      <a:accent1>
        <a:srgbClr val="54B42F"/>
      </a:accent1>
      <a:accent2>
        <a:srgbClr val="84AE22"/>
      </a:accent2>
      <a:accent3>
        <a:srgbClr val="B2A32E"/>
      </a:accent3>
      <a:accent4>
        <a:srgbClr val="C67127"/>
      </a:accent4>
      <a:accent5>
        <a:srgbClr val="D74138"/>
      </a:accent5>
      <a:accent6>
        <a:srgbClr val="C62760"/>
      </a:accent6>
      <a:hlink>
        <a:srgbClr val="9E44C0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239</Words>
  <Application>Microsoft Macintosh PowerPoint</Application>
  <PresentationFormat>Widescreen</PresentationFormat>
  <Paragraphs>82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Quantitative Finance</vt:lpstr>
      <vt:lpstr>Stock Trading- Ticker data</vt:lpstr>
      <vt:lpstr>PowerPoint Presentation</vt:lpstr>
      <vt:lpstr>PowerPoint Presentation</vt:lpstr>
      <vt:lpstr>Strategy</vt:lpstr>
      <vt:lpstr>Signal Processing</vt:lpstr>
      <vt:lpstr>Returns</vt:lpstr>
      <vt:lpstr>PowerPoint Presentation</vt:lpstr>
      <vt:lpstr>PowerPoint Presentation</vt:lpstr>
      <vt:lpstr>PowerPoint Presentation</vt:lpstr>
      <vt:lpstr>Optimization</vt:lpstr>
      <vt:lpstr>Portfolio</vt:lpstr>
      <vt:lpstr>Cumulative Returns</vt:lpstr>
      <vt:lpstr>Appendix</vt:lpstr>
      <vt:lpstr>Generalized Additive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Finance</dc:title>
  <dc:creator>dataguy50@gmail.com</dc:creator>
  <cp:lastModifiedBy>dataguy50@gmail.com</cp:lastModifiedBy>
  <cp:revision>7</cp:revision>
  <dcterms:created xsi:type="dcterms:W3CDTF">2021-01-11T17:37:32Z</dcterms:created>
  <dcterms:modified xsi:type="dcterms:W3CDTF">2021-01-17T18:24:26Z</dcterms:modified>
</cp:coreProperties>
</file>